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7" r:id="rId2"/>
    <p:sldId id="304" r:id="rId3"/>
    <p:sldId id="305" r:id="rId4"/>
    <p:sldId id="306" r:id="rId5"/>
    <p:sldId id="265" r:id="rId6"/>
  </p:sldIdLst>
  <p:sldSz cx="12192000" cy="6858000"/>
  <p:notesSz cx="6858000" cy="9144000"/>
  <p:defaultTextStyle>
    <a:defPPr>
      <a:defRPr lang="en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9F26"/>
    <a:srgbClr val="E6E6E6"/>
    <a:srgbClr val="8A8A8A"/>
    <a:srgbClr val="737373"/>
    <a:srgbClr val="014750"/>
    <a:srgbClr val="05D17D"/>
    <a:srgbClr val="B58AF5"/>
    <a:srgbClr val="3C5DF2"/>
    <a:srgbClr val="04CAEB"/>
    <a:srgbClr val="B2C8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23"/>
    <p:restoredTop sz="85094" autoAdjust="0"/>
  </p:normalViewPr>
  <p:slideViewPr>
    <p:cSldViewPr snapToGrid="0" snapToObjects="1">
      <p:cViewPr varScale="1">
        <p:scale>
          <a:sx n="96" d="100"/>
          <a:sy n="96" d="100"/>
        </p:scale>
        <p:origin x="15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85DD65-BFB1-4C44-A1ED-5C80E60C0216}" type="datetimeFigureOut">
              <a:rPr lang="pt-PT" smtClean="0"/>
              <a:t>12/03/2024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7D894-770D-4403-B3DB-5845533BA237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0398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baseline="0" dirty="0"/>
          </a:p>
          <a:p>
            <a:endParaRPr lang="pt-PT" baseline="0" dirty="0"/>
          </a:p>
          <a:p>
            <a:endParaRPr lang="pt-PT" baseline="0" dirty="0"/>
          </a:p>
          <a:p>
            <a:endParaRPr lang="pt-PT" baseline="0" dirty="0"/>
          </a:p>
          <a:p>
            <a:endParaRPr lang="pt-PT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7D894-770D-4403-B3DB-5845533BA237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019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7D894-770D-4403-B3DB-5845533BA237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3867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sz="1200" baseline="0" dirty="0">
              <a:latin typeface="Trebuchet MS" panose="020B0603020202020204" pitchFamily="34" charset="0"/>
            </a:endParaRPr>
          </a:p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7D894-770D-4403-B3DB-5845533BA237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7592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71B2056-3B5C-5DD2-9A83-38771BC677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53440"/>
            <a:ext cx="12192000" cy="7707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407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>
            <a:extLst>
              <a:ext uri="{FF2B5EF4-FFF2-40B4-BE49-F238E27FC236}">
                <a16:creationId xmlns:a16="http://schemas.microsoft.com/office/drawing/2014/main" id="{94840B87-74B3-60AA-6377-2BDDBC9BF0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1915" y="343045"/>
            <a:ext cx="572289" cy="138737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243"/>
          <a:stretch/>
        </p:blipFill>
        <p:spPr>
          <a:xfrm>
            <a:off x="0" y="2890827"/>
            <a:ext cx="7807879" cy="4233873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86" b="18285"/>
          <a:stretch/>
        </p:blipFill>
        <p:spPr>
          <a:xfrm rot="13500000">
            <a:off x="10002645" y="-13066"/>
            <a:ext cx="1874937" cy="4755143"/>
          </a:xfrm>
          <a:prstGeom prst="rect">
            <a:avLst/>
          </a:prstGeom>
        </p:spPr>
      </p:pic>
      <p:sp>
        <p:nvSpPr>
          <p:cNvPr id="5" name="Oval 4"/>
          <p:cNvSpPr/>
          <p:nvPr userDrawn="1"/>
        </p:nvSpPr>
        <p:spPr>
          <a:xfrm>
            <a:off x="9112251" y="507997"/>
            <a:ext cx="1638300" cy="1638300"/>
          </a:xfrm>
          <a:prstGeom prst="ellipse">
            <a:avLst/>
          </a:prstGeom>
          <a:solidFill>
            <a:srgbClr val="3C5D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Retângulo 5"/>
          <p:cNvSpPr/>
          <p:nvPr userDrawn="1"/>
        </p:nvSpPr>
        <p:spPr>
          <a:xfrm>
            <a:off x="12260944" y="481782"/>
            <a:ext cx="1115422" cy="175632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46713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DBFB38-F0F5-402F-CDB8-FD16ABC8CE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78880" y="1642946"/>
            <a:ext cx="7772400" cy="252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336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8495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A15F58C-FC5B-2592-50E7-78DB99E3B5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66066" r="21959"/>
          <a:stretch/>
        </p:blipFill>
        <p:spPr>
          <a:xfrm>
            <a:off x="0" y="4733365"/>
            <a:ext cx="7455050" cy="24312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08A60EC-F60A-44CA-4AB8-1E9D5FAB1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3611" t="7041" r="2651" b="77414"/>
          <a:stretch/>
        </p:blipFill>
        <p:spPr>
          <a:xfrm>
            <a:off x="10650070" y="247426"/>
            <a:ext cx="1280161" cy="1086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894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4840B87-74B3-60AA-6377-2BDDBC9BF0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1915" y="343045"/>
            <a:ext cx="572289" cy="1387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95F888D-8172-097B-EDDC-2214FA93D7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-1" r="53347" b="45181"/>
          <a:stretch/>
        </p:blipFill>
        <p:spPr>
          <a:xfrm rot="10800000" flipV="1">
            <a:off x="10227544" y="216380"/>
            <a:ext cx="895264" cy="34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904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áfico 8">
            <a:extLst>
              <a:ext uri="{FF2B5EF4-FFF2-40B4-BE49-F238E27FC236}">
                <a16:creationId xmlns:a16="http://schemas.microsoft.com/office/drawing/2014/main" id="{CB9055DE-3355-681E-6A97-3B46DC5C0F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50893"/>
            <a:ext cx="9630717" cy="6805555"/>
          </a:xfrm>
          <a:prstGeom prst="rect">
            <a:avLst/>
          </a:prstGeom>
        </p:spPr>
      </p:pic>
      <p:pic>
        <p:nvPicPr>
          <p:cNvPr id="8" name="Picture 1">
            <a:extLst>
              <a:ext uri="{FF2B5EF4-FFF2-40B4-BE49-F238E27FC236}">
                <a16:creationId xmlns:a16="http://schemas.microsoft.com/office/drawing/2014/main" id="{94840B87-74B3-60AA-6377-2BDDBC9BF0B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1915" y="343045"/>
            <a:ext cx="572289" cy="13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62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áfico 8">
            <a:extLst>
              <a:ext uri="{FF2B5EF4-FFF2-40B4-BE49-F238E27FC236}">
                <a16:creationId xmlns:a16="http://schemas.microsoft.com/office/drawing/2014/main" id="{CB9055DE-3355-681E-6A97-3B46DC5C0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b="9681"/>
          <a:stretch/>
        </p:blipFill>
        <p:spPr>
          <a:xfrm flipH="1">
            <a:off x="-1536701" y="876393"/>
            <a:ext cx="9630717" cy="6146707"/>
          </a:xfrm>
          <a:prstGeom prst="rect">
            <a:avLst/>
          </a:prstGeom>
        </p:spPr>
      </p:pic>
      <p:pic>
        <p:nvPicPr>
          <p:cNvPr id="8" name="Picture 1">
            <a:extLst>
              <a:ext uri="{FF2B5EF4-FFF2-40B4-BE49-F238E27FC236}">
                <a16:creationId xmlns:a16="http://schemas.microsoft.com/office/drawing/2014/main" id="{94840B87-74B3-60AA-6377-2BDDBC9BF0B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1915" y="343045"/>
            <a:ext cx="572289" cy="138737"/>
          </a:xfrm>
          <a:prstGeom prst="rect">
            <a:avLst/>
          </a:prstGeom>
        </p:spPr>
      </p:pic>
      <p:sp>
        <p:nvSpPr>
          <p:cNvPr id="4" name="Oval 3"/>
          <p:cNvSpPr/>
          <p:nvPr userDrawn="1"/>
        </p:nvSpPr>
        <p:spPr>
          <a:xfrm>
            <a:off x="9112251" y="507997"/>
            <a:ext cx="1638300" cy="1638300"/>
          </a:xfrm>
          <a:prstGeom prst="ellipse">
            <a:avLst/>
          </a:prstGeom>
          <a:solidFill>
            <a:srgbClr val="05D1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0" name="Gráfico 8">
            <a:extLst>
              <a:ext uri="{FF2B5EF4-FFF2-40B4-BE49-F238E27FC236}">
                <a16:creationId xmlns:a16="http://schemas.microsoft.com/office/drawing/2014/main" id="{CB9055DE-3355-681E-6A97-3B46DC5C0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78730" b="1733"/>
          <a:stretch/>
        </p:blipFill>
        <p:spPr>
          <a:xfrm rot="13500000" flipH="1">
            <a:off x="9018880" y="-370127"/>
            <a:ext cx="2048500" cy="6687580"/>
          </a:xfrm>
          <a:prstGeom prst="rect">
            <a:avLst/>
          </a:prstGeom>
        </p:spPr>
      </p:pic>
      <p:sp>
        <p:nvSpPr>
          <p:cNvPr id="2" name="Retângulo 1"/>
          <p:cNvSpPr/>
          <p:nvPr userDrawn="1"/>
        </p:nvSpPr>
        <p:spPr>
          <a:xfrm>
            <a:off x="12260944" y="481782"/>
            <a:ext cx="914400" cy="175632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134667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>
            <a:extLst>
              <a:ext uri="{FF2B5EF4-FFF2-40B4-BE49-F238E27FC236}">
                <a16:creationId xmlns:a16="http://schemas.microsoft.com/office/drawing/2014/main" id="{94840B87-74B3-60AA-6377-2BDDBC9BF0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1915" y="343045"/>
            <a:ext cx="572289" cy="138737"/>
          </a:xfrm>
          <a:prstGeom prst="rect">
            <a:avLst/>
          </a:prstGeom>
        </p:spPr>
      </p:pic>
      <p:sp>
        <p:nvSpPr>
          <p:cNvPr id="4" name="Oval 3"/>
          <p:cNvSpPr/>
          <p:nvPr userDrawn="1"/>
        </p:nvSpPr>
        <p:spPr>
          <a:xfrm>
            <a:off x="9112251" y="507997"/>
            <a:ext cx="1638300" cy="1638300"/>
          </a:xfrm>
          <a:prstGeom prst="ellipse">
            <a:avLst/>
          </a:prstGeom>
          <a:solidFill>
            <a:srgbClr val="F39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61"/>
          <a:stretch/>
        </p:blipFill>
        <p:spPr>
          <a:xfrm>
            <a:off x="0" y="2813229"/>
            <a:ext cx="7873999" cy="424797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36" b="17917"/>
          <a:stretch/>
        </p:blipFill>
        <p:spPr>
          <a:xfrm rot="13500000">
            <a:off x="9945119" y="-79351"/>
            <a:ext cx="1847552" cy="4840280"/>
          </a:xfrm>
          <a:prstGeom prst="rect">
            <a:avLst/>
          </a:prstGeom>
        </p:spPr>
      </p:pic>
      <p:sp>
        <p:nvSpPr>
          <p:cNvPr id="6" name="Retângulo 5"/>
          <p:cNvSpPr/>
          <p:nvPr userDrawn="1"/>
        </p:nvSpPr>
        <p:spPr>
          <a:xfrm>
            <a:off x="12260944" y="481782"/>
            <a:ext cx="1002210" cy="175632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819655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>
            <a:extLst>
              <a:ext uri="{FF2B5EF4-FFF2-40B4-BE49-F238E27FC236}">
                <a16:creationId xmlns:a16="http://schemas.microsoft.com/office/drawing/2014/main" id="{94840B87-74B3-60AA-6377-2BDDBC9BF0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1915" y="343045"/>
            <a:ext cx="572289" cy="138737"/>
          </a:xfrm>
          <a:prstGeom prst="rect">
            <a:avLst/>
          </a:prstGeom>
        </p:spPr>
      </p:pic>
      <p:sp>
        <p:nvSpPr>
          <p:cNvPr id="7" name="Oval 6"/>
          <p:cNvSpPr/>
          <p:nvPr userDrawn="1"/>
        </p:nvSpPr>
        <p:spPr>
          <a:xfrm>
            <a:off x="9112251" y="507997"/>
            <a:ext cx="1638300" cy="1638300"/>
          </a:xfrm>
          <a:prstGeom prst="ellipse">
            <a:avLst/>
          </a:prstGeom>
          <a:solidFill>
            <a:srgbClr val="B58A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07"/>
          <a:stretch/>
        </p:blipFill>
        <p:spPr>
          <a:xfrm>
            <a:off x="0" y="2813229"/>
            <a:ext cx="7874000" cy="4209872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36" b="17003"/>
          <a:stretch/>
        </p:blipFill>
        <p:spPr>
          <a:xfrm rot="13500000">
            <a:off x="9964168" y="-125343"/>
            <a:ext cx="1847553" cy="4894161"/>
          </a:xfrm>
          <a:prstGeom prst="rect">
            <a:avLst/>
          </a:prstGeom>
        </p:spPr>
      </p:pic>
      <p:sp>
        <p:nvSpPr>
          <p:cNvPr id="6" name="Retângulo 5"/>
          <p:cNvSpPr/>
          <p:nvPr userDrawn="1"/>
        </p:nvSpPr>
        <p:spPr>
          <a:xfrm>
            <a:off x="12260944" y="481782"/>
            <a:ext cx="1054462" cy="1756321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920159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0135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1" r:id="rId4"/>
    <p:sldLayoutId id="2147483656" r:id="rId5"/>
    <p:sldLayoutId id="2147483652" r:id="rId6"/>
    <p:sldLayoutId id="2147483659" r:id="rId7"/>
    <p:sldLayoutId id="2147483662" r:id="rId8"/>
    <p:sldLayoutId id="2147483660" r:id="rId9"/>
    <p:sldLayoutId id="2147483661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10">
            <a:extLst>
              <a:ext uri="{FF2B5EF4-FFF2-40B4-BE49-F238E27FC236}">
                <a16:creationId xmlns:a16="http://schemas.microsoft.com/office/drawing/2014/main" id="{74A328FB-71A0-DEB5-BA50-1CB87253907A}"/>
              </a:ext>
            </a:extLst>
          </p:cNvPr>
          <p:cNvSpPr txBox="1"/>
          <p:nvPr/>
        </p:nvSpPr>
        <p:spPr>
          <a:xfrm>
            <a:off x="860299" y="4797957"/>
            <a:ext cx="4217311" cy="389513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05D17D"/>
            </a:solidFill>
          </a:ln>
        </p:spPr>
        <p:txBody>
          <a:bodyPr wrap="square" lIns="36000" tIns="0" rIns="36000" bIns="0" rtlCol="0" anchor="ctr" anchorCtr="0">
            <a:spAutoFit/>
          </a:bodyPr>
          <a:lstStyle/>
          <a:p>
            <a:pPr rtl="0"/>
            <a:r>
              <a:rPr lang="en-US" noProof="0" dirty="0">
                <a:solidFill>
                  <a:srgbClr val="05D17D"/>
                </a:solidFill>
                <a:latin typeface="Helvetica" pitchFamily="2" charset="0"/>
              </a:rPr>
              <a:t>  13.03.2024 </a:t>
            </a:r>
            <a:r>
              <a:rPr lang="en-US" noProof="0" dirty="0">
                <a:solidFill>
                  <a:srgbClr val="014750"/>
                </a:solidFill>
                <a:latin typeface="Helvetica" pitchFamily="2" charset="0"/>
              </a:rPr>
              <a:t>| Lisboa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DFFB38-F4B0-6153-D8ED-A97B8BD4E5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299" y="781349"/>
            <a:ext cx="903955" cy="224057"/>
          </a:xfrm>
          <a:prstGeom prst="rect">
            <a:avLst/>
          </a:prstGeom>
        </p:spPr>
      </p:pic>
      <p:sp>
        <p:nvSpPr>
          <p:cNvPr id="6" name="object 13">
            <a:extLst>
              <a:ext uri="{FF2B5EF4-FFF2-40B4-BE49-F238E27FC236}">
                <a16:creationId xmlns:a16="http://schemas.microsoft.com/office/drawing/2014/main" id="{AE8CD603-6340-F043-94B8-9D21A6B3FE5A}"/>
              </a:ext>
            </a:extLst>
          </p:cNvPr>
          <p:cNvSpPr/>
          <p:nvPr/>
        </p:nvSpPr>
        <p:spPr>
          <a:xfrm flipV="1">
            <a:off x="859972" y="5579115"/>
            <a:ext cx="3968401" cy="109236"/>
          </a:xfrm>
          <a:custGeom>
            <a:avLst/>
            <a:gdLst/>
            <a:ahLst/>
            <a:cxnLst/>
            <a:rect l="l" t="t" r="r" b="b"/>
            <a:pathLst>
              <a:path w="1915160">
                <a:moveTo>
                  <a:pt x="0" y="0"/>
                </a:moveTo>
                <a:lnTo>
                  <a:pt x="1914931" y="0"/>
                </a:lnTo>
              </a:path>
            </a:pathLst>
          </a:custGeom>
          <a:ln w="19050">
            <a:solidFill>
              <a:srgbClr val="014750"/>
            </a:solidFill>
          </a:ln>
        </p:spPr>
        <p:txBody>
          <a:bodyPr wrap="square" lIns="0" tIns="0" rIns="0" bIns="0" rtlCol="0"/>
          <a:lstStyle/>
          <a:p>
            <a:endParaRPr lang="pt-PT" dirty="0"/>
          </a:p>
          <a:p>
            <a:endParaRPr lang="pt-PT" dirty="0"/>
          </a:p>
          <a:p>
            <a:endParaRPr dirty="0"/>
          </a:p>
        </p:txBody>
      </p:sp>
      <p:sp>
        <p:nvSpPr>
          <p:cNvPr id="7" name="object 14">
            <a:extLst>
              <a:ext uri="{FF2B5EF4-FFF2-40B4-BE49-F238E27FC236}">
                <a16:creationId xmlns:a16="http://schemas.microsoft.com/office/drawing/2014/main" id="{E40B7B8E-A520-8D4E-8268-1F232E1004F4}"/>
              </a:ext>
            </a:extLst>
          </p:cNvPr>
          <p:cNvSpPr txBox="1"/>
          <p:nvPr/>
        </p:nvSpPr>
        <p:spPr>
          <a:xfrm>
            <a:off x="860298" y="5427261"/>
            <a:ext cx="4217312" cy="216726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spcBef>
                <a:spcPts val="130"/>
              </a:spcBef>
            </a:pPr>
            <a:r>
              <a:rPr lang="pt-PT" sz="1300" b="1" spc="50" dirty="0">
                <a:solidFill>
                  <a:srgbClr val="0147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Gestão do Sistema</a:t>
            </a:r>
            <a:endParaRPr lang="pt-PT" sz="1300" dirty="0">
              <a:solidFill>
                <a:srgbClr val="0147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7C0E909E-C990-E050-D5B6-344EA0A5E317}"/>
              </a:ext>
            </a:extLst>
          </p:cNvPr>
          <p:cNvSpPr txBox="1">
            <a:spLocks/>
          </p:cNvSpPr>
          <p:nvPr/>
        </p:nvSpPr>
        <p:spPr>
          <a:xfrm>
            <a:off x="571541" y="2060043"/>
            <a:ext cx="5764945" cy="2649222"/>
          </a:xfrm>
          <a:prstGeom prst="rect">
            <a:avLst/>
          </a:prstGeom>
        </p:spPr>
        <p:txBody>
          <a:bodyPr vert="horz" wrap="square" lIns="0" tIns="75473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3874">
              <a:spcBef>
                <a:spcPts val="594"/>
              </a:spcBef>
            </a:pPr>
            <a:r>
              <a:rPr lang="pt-PT" sz="2000" b="1" spc="39" dirty="0">
                <a:solidFill>
                  <a:srgbClr val="014750"/>
                </a:solidFill>
                <a:latin typeface="Helvetica" pitchFamily="2" charset="0"/>
                <a:cs typeface="Arial" panose="020B0604020202020204" pitchFamily="34" charset="0"/>
              </a:rPr>
              <a:t>CTSOSEI</a:t>
            </a:r>
          </a:p>
          <a:p>
            <a:pPr marL="23874">
              <a:spcBef>
                <a:spcPts val="594"/>
              </a:spcBef>
            </a:pPr>
            <a:endParaRPr lang="pt-PT" sz="500" spc="39" dirty="0">
              <a:solidFill>
                <a:srgbClr val="014750"/>
              </a:solidFill>
              <a:latin typeface="Helvetica" pitchFamily="2" charset="0"/>
              <a:cs typeface="Arial" panose="020B0604020202020204" pitchFamily="34" charset="0"/>
            </a:endParaRPr>
          </a:p>
          <a:p>
            <a:pPr marL="23874">
              <a:spcBef>
                <a:spcPts val="594"/>
              </a:spcBef>
            </a:pPr>
            <a:r>
              <a:rPr lang="pt-PT" sz="3200" spc="39" dirty="0">
                <a:solidFill>
                  <a:srgbClr val="014750"/>
                </a:solidFill>
                <a:latin typeface="Helvetica" pitchFamily="2" charset="0"/>
                <a:cs typeface="Arial" panose="020B0604020202020204" pitchFamily="34" charset="0"/>
              </a:rPr>
              <a:t>Novos Desenvolvimentos Legislativos</a:t>
            </a:r>
          </a:p>
          <a:p>
            <a:pPr marL="23874">
              <a:spcBef>
                <a:spcPts val="594"/>
              </a:spcBef>
            </a:pPr>
            <a:endParaRPr lang="pt-PT" sz="500" spc="39" dirty="0">
              <a:solidFill>
                <a:srgbClr val="014750"/>
              </a:solidFill>
              <a:latin typeface="Helvetica" pitchFamily="2" charset="0"/>
              <a:cs typeface="Arial" panose="020B0604020202020204" pitchFamily="34" charset="0"/>
            </a:endParaRPr>
          </a:p>
          <a:p>
            <a:pPr marL="23874">
              <a:spcBef>
                <a:spcPts val="594"/>
              </a:spcBef>
            </a:pPr>
            <a:endParaRPr lang="pt-PT" sz="3200" spc="39" dirty="0">
              <a:solidFill>
                <a:srgbClr val="014750"/>
              </a:solidFill>
              <a:latin typeface="Helvetica" pitchFamily="2" charset="0"/>
              <a:cs typeface="Arial" panose="020B0604020202020204" pitchFamily="34" charset="0"/>
            </a:endParaRPr>
          </a:p>
          <a:p>
            <a:pPr marL="23874">
              <a:spcBef>
                <a:spcPts val="594"/>
              </a:spcBef>
            </a:pPr>
            <a:endParaRPr lang="pt-PT" sz="3200" spc="39" dirty="0">
              <a:solidFill>
                <a:srgbClr val="014750"/>
              </a:solidFill>
              <a:latin typeface="Helvetica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396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400569" y="890549"/>
            <a:ext cx="7759700" cy="467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pt-PT" altLang="en-US" sz="2400" b="1" dirty="0">
                <a:solidFill>
                  <a:srgbClr val="3186BC"/>
                </a:solidFill>
                <a:latin typeface="Trebuchet MS" panose="020B0603020202020204" pitchFamily="34" charset="0"/>
              </a:rPr>
              <a:t>Novos Desenvolvimentos Legislativos</a:t>
            </a:r>
            <a:r>
              <a:rPr lang="pt-PT" altLang="en-US" sz="2400" dirty="0">
                <a:solidFill>
                  <a:srgbClr val="3186BC"/>
                </a:solidFill>
                <a:latin typeface="Trebuchet MS" panose="020B0603020202020204" pitchFamily="34" charset="0"/>
              </a:rPr>
              <a:t>  </a:t>
            </a:r>
            <a:r>
              <a:rPr lang="pt-PT" altLang="en-US" sz="2400" dirty="0">
                <a:solidFill>
                  <a:srgbClr val="9BC646"/>
                </a:solidFill>
                <a:latin typeface="Trebuchet MS" panose="020B0603020202020204" pitchFamily="34" charset="0"/>
              </a:rPr>
              <a:t>- Nacional</a:t>
            </a:r>
          </a:p>
        </p:txBody>
      </p:sp>
      <p:sp>
        <p:nvSpPr>
          <p:cNvPr id="4" name="CaixaDeTexto 1"/>
          <p:cNvSpPr txBox="1">
            <a:spLocks noChangeArrowheads="1"/>
          </p:cNvSpPr>
          <p:nvPr/>
        </p:nvSpPr>
        <p:spPr bwMode="auto">
          <a:xfrm>
            <a:off x="880403" y="1584467"/>
            <a:ext cx="8535987" cy="4715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355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681038" indent="-1714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6413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PT" altLang="en-US" sz="1400" dirty="0">
                <a:latin typeface="Trebuchet MS" panose="020B0603020202020204" pitchFamily="34" charset="0"/>
              </a:rPr>
              <a:t>Em 25 de Janeiro de 2024 foi publicado o Despacho n.º 976/2024, que determina a compensação final a aplicar para o ano de 2021 por unidade de energia injetada na rede elétrica de serviço público (valor final “</a:t>
            </a:r>
            <a:r>
              <a:rPr lang="pt-PT" altLang="en-US" sz="1400" dirty="0" err="1">
                <a:latin typeface="Trebuchet MS" panose="020B0603020202020204" pitchFamily="34" charset="0"/>
              </a:rPr>
              <a:t>clawback</a:t>
            </a:r>
            <a:r>
              <a:rPr lang="pt-PT" altLang="en-US" sz="1400" dirty="0">
                <a:latin typeface="Trebuchet MS" panose="020B0603020202020204" pitchFamily="34" charset="0"/>
              </a:rPr>
              <a:t>”)</a:t>
            </a:r>
          </a:p>
          <a:p>
            <a:pPr marL="6413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PT" altLang="en-US" sz="1400" dirty="0">
                <a:latin typeface="Trebuchet MS" panose="020B0603020202020204" pitchFamily="34" charset="0"/>
              </a:rPr>
              <a:t>Em 31 de janeiro de 2024 foi publicado Despacho n.º 1177/2024, que estabelece as condições para a isenção dos encargos correspondentes aos custos de interesse económico geral que incidem sobre as tarifas de acesso às redes determinadas pela Entidade Reguladora dos Serviços Energéticos</a:t>
            </a:r>
            <a:endParaRPr lang="pt-PT" altLang="en-US" sz="1400" dirty="0">
              <a:solidFill>
                <a:srgbClr val="FFC000"/>
              </a:solidFill>
              <a:latin typeface="Trebuchet MS" panose="020B0603020202020204" pitchFamily="34" charset="0"/>
            </a:endParaRPr>
          </a:p>
          <a:p>
            <a:pPr marL="6413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PT" altLang="en-US" sz="1400" dirty="0">
                <a:latin typeface="Trebuchet MS" panose="020B0603020202020204" pitchFamily="34" charset="0"/>
              </a:rPr>
              <a:t>Em 1 de fevereiro de 2024 foi publicada a Diretiva n.º 9/2024 da ERSE, que aprova o Manual de Gestão Logística do Abastecimento de Unidades Autónomas de Gás Natural Liquefeito e revoga a Diretiva n.º 17/2014, de 18 de agosto </a:t>
            </a:r>
          </a:p>
          <a:p>
            <a:pPr marL="6413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PT" altLang="en-US" sz="1400" dirty="0">
                <a:latin typeface="Trebuchet MS" panose="020B0603020202020204" pitchFamily="34" charset="0"/>
              </a:rPr>
              <a:t>Em 2 de fevereiro de 2024 foi publicado o Decreto-Lei n.º 18/2024, que cria um mecanismo de compensação aos municípios pelos projetos elétricos estratégicos de grande impacto geradores de significativas externalidades locais negativas</a:t>
            </a:r>
          </a:p>
        </p:txBody>
      </p:sp>
    </p:spTree>
    <p:extLst>
      <p:ext uri="{BB962C8B-B14F-4D97-AF65-F5344CB8AC3E}">
        <p14:creationId xmlns:p14="http://schemas.microsoft.com/office/powerpoint/2010/main" val="2580487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400569" y="890549"/>
            <a:ext cx="7759700" cy="467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pt-PT" altLang="en-US" sz="2400" b="1" dirty="0">
                <a:solidFill>
                  <a:srgbClr val="3186BC"/>
                </a:solidFill>
                <a:latin typeface="Trebuchet MS" panose="020B0603020202020204" pitchFamily="34" charset="0"/>
              </a:rPr>
              <a:t>Novos Desenvolvimentos Legislativos</a:t>
            </a:r>
            <a:r>
              <a:rPr lang="pt-PT" altLang="en-US" sz="2400" dirty="0">
                <a:solidFill>
                  <a:srgbClr val="3186BC"/>
                </a:solidFill>
                <a:latin typeface="Trebuchet MS" panose="020B0603020202020204" pitchFamily="34" charset="0"/>
              </a:rPr>
              <a:t>  </a:t>
            </a:r>
            <a:r>
              <a:rPr lang="pt-PT" altLang="en-US" sz="2400" dirty="0">
                <a:solidFill>
                  <a:srgbClr val="9BC646"/>
                </a:solidFill>
                <a:latin typeface="Trebuchet MS" panose="020B0603020202020204" pitchFamily="34" charset="0"/>
              </a:rPr>
              <a:t>- Nacional</a:t>
            </a:r>
          </a:p>
        </p:txBody>
      </p:sp>
      <p:sp>
        <p:nvSpPr>
          <p:cNvPr id="4" name="CaixaDeTexto 1"/>
          <p:cNvSpPr txBox="1">
            <a:spLocks noChangeArrowheads="1"/>
          </p:cNvSpPr>
          <p:nvPr/>
        </p:nvSpPr>
        <p:spPr bwMode="auto">
          <a:xfrm>
            <a:off x="880403" y="1584467"/>
            <a:ext cx="8535987" cy="405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355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681038" indent="-1714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6413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PT" altLang="en-US" sz="1400" dirty="0">
                <a:latin typeface="Trebuchet MS" panose="020B0603020202020204" pitchFamily="34" charset="0"/>
              </a:rPr>
              <a:t>Em 2 de fevereiro de 2024 foi publicado o Despacho n.º 1335/2024, que determina a composição e funcionamento do Observatório Nacional da Pobreza Energética</a:t>
            </a:r>
            <a:r>
              <a:rPr lang="pt-PT" altLang="en-US" sz="1400" dirty="0">
                <a:solidFill>
                  <a:srgbClr val="FFC000"/>
                </a:solidFill>
                <a:latin typeface="Trebuchet MS" panose="020B0603020202020204" pitchFamily="34" charset="0"/>
              </a:rPr>
              <a:t> </a:t>
            </a:r>
          </a:p>
          <a:p>
            <a:pPr marL="6413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PT" altLang="en-US" sz="1400" dirty="0">
                <a:latin typeface="Trebuchet MS" panose="020B0603020202020204" pitchFamily="34" charset="0"/>
              </a:rPr>
              <a:t>Em 7 de fevereiro de 2024 foi publicada a Diretiva n.º 10/2024 da ERSE, que aprova as tarifas e preços para a energia elétrica e outros serviços em 2024</a:t>
            </a:r>
            <a:endParaRPr lang="pt-PT" altLang="en-US" sz="1400" dirty="0">
              <a:solidFill>
                <a:srgbClr val="FFC000"/>
              </a:solidFill>
              <a:latin typeface="Trebuchet MS" panose="020B0603020202020204" pitchFamily="34" charset="0"/>
            </a:endParaRPr>
          </a:p>
          <a:p>
            <a:pPr marL="6413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PT" altLang="en-US" sz="1400" dirty="0">
                <a:latin typeface="Trebuchet MS" panose="020B0603020202020204" pitchFamily="34" charset="0"/>
              </a:rPr>
              <a:t>Em 8 de Fevereiro de 2024 foi publicado o Despacho n.º 1572/2024, que determina a prorrogação da vigência do Plano de Poupança de Energia até 31 de março de 2024 e da respetiva Comissão de Acompanhamento até 31 de julho de 2024</a:t>
            </a:r>
            <a:endParaRPr lang="pt-PT" altLang="en-US" sz="1400" dirty="0">
              <a:solidFill>
                <a:srgbClr val="FFC000"/>
              </a:solidFill>
              <a:latin typeface="Trebuchet MS" panose="020B0603020202020204" pitchFamily="34" charset="0"/>
            </a:endParaRPr>
          </a:p>
          <a:p>
            <a:pPr marL="6413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pt-PT" altLang="en-US" sz="1400" dirty="0">
              <a:solidFill>
                <a:schemeClr val="accent2"/>
              </a:solidFill>
              <a:latin typeface="Trebuchet MS" panose="020B0603020202020204" pitchFamily="34" charset="0"/>
            </a:endParaRPr>
          </a:p>
          <a:p>
            <a:pPr marL="6413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pt-PT" altLang="en-US" sz="1400" dirty="0">
              <a:solidFill>
                <a:schemeClr val="accent2"/>
              </a:solidFill>
              <a:latin typeface="Trebuchet MS" panose="020B0603020202020204" pitchFamily="34" charset="0"/>
            </a:endParaRPr>
          </a:p>
          <a:p>
            <a:pPr lvl="1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pt-PT" altLang="en-US" sz="1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510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264767" y="935646"/>
            <a:ext cx="7759700" cy="467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pt-PT" altLang="en-US" sz="2400" b="1" dirty="0">
                <a:solidFill>
                  <a:srgbClr val="3186BC"/>
                </a:solidFill>
                <a:latin typeface="Trebuchet MS" panose="020B0603020202020204" pitchFamily="34" charset="0"/>
              </a:rPr>
              <a:t>Novos Desenvolvimentos Legislativos</a:t>
            </a:r>
            <a:r>
              <a:rPr lang="pt-PT" altLang="en-US" sz="2400" dirty="0">
                <a:solidFill>
                  <a:srgbClr val="3186BC"/>
                </a:solidFill>
                <a:latin typeface="Trebuchet MS" panose="020B0603020202020204" pitchFamily="34" charset="0"/>
              </a:rPr>
              <a:t>  </a:t>
            </a:r>
            <a:r>
              <a:rPr lang="pt-PT" altLang="en-US" sz="2400" dirty="0">
                <a:solidFill>
                  <a:srgbClr val="9BC646"/>
                </a:solidFill>
                <a:latin typeface="Trebuchet MS" panose="020B0603020202020204" pitchFamily="34" charset="0"/>
              </a:rPr>
              <a:t>- Comunitária</a:t>
            </a:r>
          </a:p>
        </p:txBody>
      </p:sp>
      <p:sp>
        <p:nvSpPr>
          <p:cNvPr id="3" name="CaixaDeTexto 1"/>
          <p:cNvSpPr txBox="1">
            <a:spLocks noChangeArrowheads="1"/>
          </p:cNvSpPr>
          <p:nvPr/>
        </p:nvSpPr>
        <p:spPr bwMode="auto">
          <a:xfrm>
            <a:off x="880403" y="1584467"/>
            <a:ext cx="8535987" cy="85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355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681038" indent="-1714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641350" lvl="1" indent="-28575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t-PT" altLang="en-US" sz="1400" dirty="0">
                <a:latin typeface="Trebuchet MS" panose="020B0603020202020204" pitchFamily="34" charset="0"/>
              </a:rPr>
              <a:t>Nada a destacar</a:t>
            </a:r>
          </a:p>
          <a:p>
            <a:pPr lvl="1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endParaRPr lang="pt-PT" altLang="en-US" sz="14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363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4E33AA2F-E082-0649-B311-FE01906CE3E6}"/>
              </a:ext>
            </a:extLst>
          </p:cNvPr>
          <p:cNvSpPr txBox="1">
            <a:spLocks/>
          </p:cNvSpPr>
          <p:nvPr/>
        </p:nvSpPr>
        <p:spPr>
          <a:xfrm>
            <a:off x="2669854" y="2542098"/>
            <a:ext cx="6833042" cy="105892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 algn="ctr">
              <a:spcBef>
                <a:spcPts val="55"/>
              </a:spcBef>
            </a:pPr>
            <a:r>
              <a:rPr lang="en-GB" spc="-15" dirty="0">
                <a:ln>
                  <a:solidFill>
                    <a:srgbClr val="20321C"/>
                  </a:solidFill>
                </a:ln>
                <a:solidFill>
                  <a:srgbClr val="014750"/>
                </a:solidFill>
                <a:latin typeface="Helvetica" pitchFamily="2" charset="0"/>
                <a:cs typeface="Arial" panose="020B0604020202020204" pitchFamily="34" charset="0"/>
              </a:rPr>
              <a:t>O</a:t>
            </a:r>
            <a:r>
              <a:rPr lang="en-GB" spc="55" dirty="0">
                <a:ln>
                  <a:solidFill>
                    <a:srgbClr val="20321C"/>
                  </a:solidFill>
                </a:ln>
                <a:solidFill>
                  <a:srgbClr val="014750"/>
                </a:solidFill>
                <a:latin typeface="Helvetica" pitchFamily="2" charset="0"/>
                <a:cs typeface="Arial" panose="020B0604020202020204" pitchFamily="34" charset="0"/>
              </a:rPr>
              <a:t>B</a:t>
            </a:r>
            <a:r>
              <a:rPr lang="en-GB" spc="9" dirty="0">
                <a:ln>
                  <a:solidFill>
                    <a:srgbClr val="20321C"/>
                  </a:solidFill>
                </a:ln>
                <a:solidFill>
                  <a:srgbClr val="014750"/>
                </a:solidFill>
                <a:latin typeface="Helvetica" pitchFamily="2" charset="0"/>
                <a:cs typeface="Arial" panose="020B0604020202020204" pitchFamily="34" charset="0"/>
              </a:rPr>
              <a:t>R</a:t>
            </a:r>
            <a:r>
              <a:rPr lang="en-GB" spc="-21" dirty="0">
                <a:ln>
                  <a:solidFill>
                    <a:srgbClr val="20321C"/>
                  </a:solidFill>
                </a:ln>
                <a:solidFill>
                  <a:srgbClr val="014750"/>
                </a:solidFill>
                <a:latin typeface="Helvetica" pitchFamily="2" charset="0"/>
                <a:cs typeface="Arial" panose="020B0604020202020204" pitchFamily="34" charset="0"/>
              </a:rPr>
              <a:t>I</a:t>
            </a:r>
            <a:r>
              <a:rPr lang="en-GB" spc="-248" dirty="0">
                <a:ln>
                  <a:solidFill>
                    <a:srgbClr val="20321C"/>
                  </a:solidFill>
                </a:ln>
                <a:solidFill>
                  <a:srgbClr val="014750"/>
                </a:solidFill>
                <a:latin typeface="Helvetica" pitchFamily="2" charset="0"/>
                <a:cs typeface="Arial" panose="020B0604020202020204" pitchFamily="34" charset="0"/>
              </a:rPr>
              <a:t>G</a:t>
            </a:r>
            <a:r>
              <a:rPr lang="en-GB" spc="-61" dirty="0">
                <a:ln>
                  <a:solidFill>
                    <a:srgbClr val="20321C"/>
                  </a:solidFill>
                </a:ln>
                <a:solidFill>
                  <a:srgbClr val="014750"/>
                </a:solidFill>
                <a:latin typeface="Helvetica" pitchFamily="2" charset="0"/>
                <a:cs typeface="Arial" panose="020B0604020202020204" pitchFamily="34" charset="0"/>
              </a:rPr>
              <a:t>A</a:t>
            </a:r>
            <a:r>
              <a:rPr lang="en-GB" spc="-52" dirty="0">
                <a:ln>
                  <a:solidFill>
                    <a:srgbClr val="20321C"/>
                  </a:solidFill>
                </a:ln>
                <a:solidFill>
                  <a:srgbClr val="014750"/>
                </a:solidFill>
                <a:latin typeface="Helvetica" pitchFamily="2" charset="0"/>
                <a:cs typeface="Arial" panose="020B0604020202020204" pitchFamily="34" charset="0"/>
              </a:rPr>
              <a:t>D</a:t>
            </a:r>
            <a:r>
              <a:rPr lang="en-GB" dirty="0">
                <a:ln>
                  <a:solidFill>
                    <a:srgbClr val="20321C"/>
                  </a:solidFill>
                </a:ln>
                <a:solidFill>
                  <a:srgbClr val="014750"/>
                </a:solidFill>
                <a:latin typeface="Helvetica" pitchFamily="2" charset="0"/>
                <a:cs typeface="Arial" panose="020B0604020202020204" pitchFamily="34" charset="0"/>
              </a:rPr>
              <a:t>O</a:t>
            </a: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D1D85771-8861-8447-83C0-9AA5C17FF715}"/>
              </a:ext>
            </a:extLst>
          </p:cNvPr>
          <p:cNvSpPr txBox="1"/>
          <p:nvPr/>
        </p:nvSpPr>
        <p:spPr>
          <a:xfrm>
            <a:off x="4009736" y="3516476"/>
            <a:ext cx="4172527" cy="508960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/>
          <a:p>
            <a:pPr marL="7701" algn="ctr">
              <a:spcBef>
                <a:spcPts val="76"/>
              </a:spcBef>
            </a:pPr>
            <a:r>
              <a:rPr sz="3244" dirty="0">
                <a:solidFill>
                  <a:srgbClr val="014750"/>
                </a:solidFill>
                <a:latin typeface="Helvetica" pitchFamily="2" charset="0"/>
                <a:cs typeface="Arial" panose="020B0604020202020204" pitchFamily="34" charset="0"/>
              </a:rPr>
              <a:t>Thank</a:t>
            </a:r>
            <a:r>
              <a:rPr sz="3244" spc="3" dirty="0">
                <a:solidFill>
                  <a:srgbClr val="014750"/>
                </a:solidFill>
                <a:latin typeface="Helvetica" pitchFamily="2" charset="0"/>
                <a:cs typeface="Arial" panose="020B0604020202020204" pitchFamily="34" charset="0"/>
              </a:rPr>
              <a:t> </a:t>
            </a:r>
            <a:r>
              <a:rPr sz="3244" spc="-15" dirty="0">
                <a:solidFill>
                  <a:srgbClr val="014750"/>
                </a:solidFill>
                <a:latin typeface="Helvetica" pitchFamily="2" charset="0"/>
                <a:cs typeface="Arial" panose="020B0604020202020204" pitchFamily="34" charset="0"/>
              </a:rPr>
              <a:t>you</a:t>
            </a:r>
            <a:endParaRPr sz="3244" dirty="0">
              <a:solidFill>
                <a:srgbClr val="014750"/>
              </a:solidFill>
              <a:latin typeface="Helvetica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527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2976</TotalTime>
  <Words>311</Words>
  <Application>Microsoft Office PowerPoint</Application>
  <PresentationFormat>Widescreen</PresentationFormat>
  <Paragraphs>27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Helvetica</vt:lpstr>
      <vt:lpstr>Trebuchet MS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Luís Costa</dc:creator>
  <cp:lastModifiedBy>David Oliveira</cp:lastModifiedBy>
  <cp:revision>210</cp:revision>
  <dcterms:created xsi:type="dcterms:W3CDTF">2022-03-31T10:59:04Z</dcterms:created>
  <dcterms:modified xsi:type="dcterms:W3CDTF">2024-03-12T12:29:56Z</dcterms:modified>
</cp:coreProperties>
</file>